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Proxima Nova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Proxima Nova Semibold"/>
      <p:regular r:id="rId63"/>
      <p:bold r:id="rId64"/>
      <p:boldItalic r:id="rId65"/>
    </p:embeddedFont>
    <p:embeddedFont>
      <p:font typeface="Quattrocen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0" roundtripDataSignature="AMtx7miT9b0nowUXWdE4HJVtuWxORaPE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7ACFE5-EDB7-4148-8BC0-B6ED223A87EF}">
  <a:tblStyle styleId="{017ACFE5-EDB7-4148-8BC0-B6ED223A87E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7E7E7"/>
          </a:solidFill>
        </a:fill>
      </a:tcStyle>
    </a:band1H>
    <a:band2H>
      <a:tcTxStyle/>
    </a:band2H>
    <a:band1V>
      <a:tcTxStyle/>
      <a:tcStyle>
        <a:fill>
          <a:solidFill>
            <a:srgbClr val="E7E7E7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C1126AB5-45E4-40A8-9F67-57F044CCE964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customschemas.google.com/relationships/presentationmetadata" Target="meta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4.xml"/><Relationship Id="rId64" Type="http://schemas.openxmlformats.org/officeDocument/2006/relationships/font" Target="fonts/ProximaNovaSemibold-bold.fntdata"/><Relationship Id="rId63" Type="http://schemas.openxmlformats.org/officeDocument/2006/relationships/font" Target="fonts/ProximaNovaSemibold-regular.fntdata"/><Relationship Id="rId22" Type="http://schemas.openxmlformats.org/officeDocument/2006/relationships/slide" Target="slides/slide16.xml"/><Relationship Id="rId66" Type="http://schemas.openxmlformats.org/officeDocument/2006/relationships/font" Target="fonts/QuattrocentoSans-regular.fntdata"/><Relationship Id="rId21" Type="http://schemas.openxmlformats.org/officeDocument/2006/relationships/slide" Target="slides/slide15.xml"/><Relationship Id="rId65" Type="http://schemas.openxmlformats.org/officeDocument/2006/relationships/font" Target="fonts/ProximaNovaSemibold-boldItalic.fntdata"/><Relationship Id="rId24" Type="http://schemas.openxmlformats.org/officeDocument/2006/relationships/slide" Target="slides/slide18.xml"/><Relationship Id="rId68" Type="http://schemas.openxmlformats.org/officeDocument/2006/relationships/font" Target="fonts/QuattrocentoSans-italic.fntdata"/><Relationship Id="rId23" Type="http://schemas.openxmlformats.org/officeDocument/2006/relationships/slide" Target="slides/slide17.xml"/><Relationship Id="rId67" Type="http://schemas.openxmlformats.org/officeDocument/2006/relationships/font" Target="fonts/QuattrocentoSans-bold.fntdata"/><Relationship Id="rId60" Type="http://schemas.openxmlformats.org/officeDocument/2006/relationships/font" Target="fonts/La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Quattrocento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bold.fntdata"/><Relationship Id="rId15" Type="http://schemas.openxmlformats.org/officeDocument/2006/relationships/slide" Target="slides/slide9.xml"/><Relationship Id="rId59" Type="http://schemas.openxmlformats.org/officeDocument/2006/relationships/font" Target="fonts/Lato-regular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47ef247b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647ef247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46cfd8111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646cfd81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482aa59d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7482aa59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46cfd811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646cfd81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5610bc14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45610bc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47ef247b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647ef247b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47ef247b3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647ef247b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5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>
  <p:cSld name="BLANK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7"/>
          <p:cNvSpPr txBox="1"/>
          <p:nvPr>
            <p:ph type="title"/>
          </p:nvPr>
        </p:nvSpPr>
        <p:spPr>
          <a:xfrm>
            <a:off x="235500" y="269475"/>
            <a:ext cx="73926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5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app-sorteos.com/es/apps/la-ruleta-decide?hash=GM9LPJ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E6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659525" y="572200"/>
            <a:ext cx="2625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2025-2</a:t>
            </a:r>
            <a:endParaRPr b="0" i="0" sz="1200" u="none" cap="none" strike="noStrike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05324" y="1057300"/>
            <a:ext cx="8557289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Modelos y Servicios de Datos (MYSD)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#2: SQL</a:t>
            </a:r>
            <a:endParaRPr/>
          </a:p>
        </p:txBody>
      </p:sp>
      <p:cxnSp>
        <p:nvCxnSpPr>
          <p:cNvPr id="58" name="Google Shape;58;p1"/>
          <p:cNvCxnSpPr/>
          <p:nvPr/>
        </p:nvCxnSpPr>
        <p:spPr>
          <a:xfrm>
            <a:off x="600125" y="3067650"/>
            <a:ext cx="247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Escuela Colombiana de Ingeniería - Wikipedia, la enciclopedia libre" id="59" name="Google Shape;59;p1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4010" y="2975238"/>
            <a:ext cx="3360779" cy="189001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6700014" y="387979"/>
            <a:ext cx="130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sng" cap="none" strike="noStrike">
                <a:solidFill>
                  <a:srgbClr val="0097A7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ruleta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 UML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404" y="688500"/>
            <a:ext cx="6003614" cy="438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Actividad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916607" y="3715783"/>
            <a:ext cx="4756503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Mejor grupo +</a:t>
            </a: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en el</a:t>
            </a: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quiz de hoy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Muñoz-Ahumada-Pinzon-Sanchez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624571" y="1015998"/>
            <a:ext cx="5862403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Grupos de 4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Modelar la operación de una </a:t>
            </a:r>
            <a:r>
              <a:rPr b="1" i="0" lang="es-CO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cafetería</a:t>
            </a:r>
            <a:endParaRPr/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Responder: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modelo usarías para representarlo?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elementos serían parte del modelo?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 pirámide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277195" y="855756"/>
            <a:ext cx="5005451" cy="40417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Dato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370838" y="4287744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Elemento básico sin contexto.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Un símbolo, número o palabra.</a:t>
            </a:r>
            <a:endParaRPr b="1" i="0" sz="14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Datos, información, conocimiento" id="154" name="Google Shape;1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646" y="1455505"/>
            <a:ext cx="3396494" cy="180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 txBox="1"/>
          <p:nvPr/>
        </p:nvSpPr>
        <p:spPr>
          <a:xfrm>
            <a:off x="370838" y="299863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Conjunto de datos organizados con un significado.</a:t>
            </a:r>
            <a:endParaRPr b="1" i="0" sz="14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370838" y="1403975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de la información basada en la experiencia o reglas.</a:t>
            </a:r>
            <a:endParaRPr b="1" i="0" sz="14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4517197" y="3557378"/>
            <a:ext cx="4756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¿Analogía con una HISTORIA DE USO?</a:t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4489147" y="4329978"/>
            <a:ext cx="4756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¿Ejemplos de la pirámide en la vida real?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En grupos de 4</a:t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El valor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092" y="315924"/>
            <a:ext cx="6726435" cy="4629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480949" y="141788"/>
            <a:ext cx="5350146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Tipos de estructuras de datos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055" y="631940"/>
            <a:ext cx="6014437" cy="425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 txBox="1"/>
          <p:nvPr/>
        </p:nvSpPr>
        <p:spPr>
          <a:xfrm>
            <a:off x="1050055" y="939686"/>
            <a:ext cx="11186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Relacional</a:t>
            </a:r>
            <a:endParaRPr/>
          </a:p>
        </p:txBody>
      </p:sp>
      <p:sp>
        <p:nvSpPr>
          <p:cNvPr id="174" name="Google Shape;174;p10"/>
          <p:cNvSpPr txBox="1"/>
          <p:nvPr/>
        </p:nvSpPr>
        <p:spPr>
          <a:xfrm>
            <a:off x="4836836" y="688500"/>
            <a:ext cx="11186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Jerárquico</a:t>
            </a:r>
            <a:endParaRPr/>
          </a:p>
        </p:txBody>
      </p:sp>
      <p:sp>
        <p:nvSpPr>
          <p:cNvPr id="175" name="Google Shape;175;p10"/>
          <p:cNvSpPr txBox="1"/>
          <p:nvPr/>
        </p:nvSpPr>
        <p:spPr>
          <a:xfrm>
            <a:off x="1097131" y="2571750"/>
            <a:ext cx="17035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Multidimensional</a:t>
            </a:r>
            <a:endParaRPr/>
          </a:p>
        </p:txBody>
      </p:sp>
      <p:sp>
        <p:nvSpPr>
          <p:cNvPr id="176" name="Google Shape;176;p10"/>
          <p:cNvSpPr txBox="1"/>
          <p:nvPr/>
        </p:nvSpPr>
        <p:spPr>
          <a:xfrm>
            <a:off x="4903142" y="2725638"/>
            <a:ext cx="11186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Objetos</a:t>
            </a:r>
            <a:endParaRPr/>
          </a:p>
        </p:txBody>
      </p:sp>
      <p:sp>
        <p:nvSpPr>
          <p:cNvPr id="177" name="Google Shape;177;p10"/>
          <p:cNvSpPr txBox="1"/>
          <p:nvPr/>
        </p:nvSpPr>
        <p:spPr>
          <a:xfrm>
            <a:off x="6900899" y="2241967"/>
            <a:ext cx="1888831" cy="7914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¿Cuáles vamos a ver en el curso?</a:t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Metodología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916" y="688500"/>
            <a:ext cx="7338036" cy="445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5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MYSD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75" y="1676736"/>
            <a:ext cx="8839202" cy="210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480949" y="141788"/>
            <a:ext cx="687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- </a:t>
            </a:r>
            <a:r>
              <a:rPr b="1" lang="es-CO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estructura</a:t>
            </a:r>
            <a:endParaRPr b="1"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b="0" l="0" r="0" t="34691"/>
          <a:stretch/>
        </p:blipFill>
        <p:spPr>
          <a:xfrm>
            <a:off x="361075" y="852800"/>
            <a:ext cx="6012449" cy="221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350" y="2921875"/>
            <a:ext cx="5882440" cy="21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47ef247b3_0_1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647ef247b3_0_1"/>
          <p:cNvSpPr txBox="1"/>
          <p:nvPr/>
        </p:nvSpPr>
        <p:spPr>
          <a:xfrm>
            <a:off x="480949" y="141788"/>
            <a:ext cx="68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- integridad</a:t>
            </a:r>
            <a:endParaRPr b="1"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6" name="Google Shape;206;g3647ef247b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74" y="757400"/>
            <a:ext cx="6644549" cy="42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647ef247b3_0_1"/>
          <p:cNvSpPr txBox="1"/>
          <p:nvPr/>
        </p:nvSpPr>
        <p:spPr>
          <a:xfrm>
            <a:off x="5199757" y="3213858"/>
            <a:ext cx="4756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problemas vemos?</a:t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46cfd8111_0_8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646cfd8111_0_8"/>
          <p:cNvSpPr txBox="1"/>
          <p:nvPr/>
        </p:nvSpPr>
        <p:spPr>
          <a:xfrm>
            <a:off x="480949" y="141788"/>
            <a:ext cx="68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- integridad</a:t>
            </a:r>
            <a:endParaRPr b="1"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g3646cfd811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50" y="819579"/>
            <a:ext cx="6649750" cy="41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482aa59d5_0_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37482aa59d5_0_0"/>
          <p:cNvSpPr txBox="1"/>
          <p:nvPr/>
        </p:nvSpPr>
        <p:spPr>
          <a:xfrm>
            <a:off x="480949" y="141788"/>
            <a:ext cx="55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Canal de Slack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g37482aa59d5_0_0"/>
          <p:cNvSpPr txBox="1"/>
          <p:nvPr/>
        </p:nvSpPr>
        <p:spPr>
          <a:xfrm>
            <a:off x="748150" y="1657852"/>
            <a:ext cx="37752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Unirse al canal #</a:t>
            </a:r>
            <a:r>
              <a:rPr b="1" lang="es-CO" sz="2100">
                <a:solidFill>
                  <a:srgbClr val="1D1C1D"/>
                </a:solidFill>
                <a:highlight>
                  <a:srgbClr val="FFFFFF"/>
                </a:highlight>
              </a:rPr>
              <a:t>mysd--2025-2</a:t>
            </a:r>
            <a:endParaRPr b="1" sz="21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•"/>
            </a:pP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Unirse con el </a:t>
            </a:r>
            <a:r>
              <a:rPr b="1"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correo institucional</a:t>
            </a:r>
            <a:endParaRPr b="1"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" name="Google Shape;69;g37482aa59d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800" y="458950"/>
            <a:ext cx="4148949" cy="414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46cfd8111_0_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646cfd8111_0_0"/>
          <p:cNvSpPr txBox="1"/>
          <p:nvPr/>
        </p:nvSpPr>
        <p:spPr>
          <a:xfrm>
            <a:off x="480949" y="141788"/>
            <a:ext cx="68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" name="Google Shape;221;g3646cfd811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474" y="852023"/>
            <a:ext cx="8663050" cy="406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480949" y="141788"/>
            <a:ext cx="687733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– Manipulación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785" y="815298"/>
            <a:ext cx="5753247" cy="424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– consultas SQL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35" name="Google Shape;235;p18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236" name="Google Shape;236;p18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237" name="Google Shape;237;p18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238" name="Google Shape;238;p18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366052" y="2571750"/>
            <a:ext cx="4756503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 con salario mayor a $4,000,000</a:t>
            </a:r>
            <a:endParaRPr/>
          </a:p>
        </p:txBody>
      </p:sp>
      <p:pic>
        <p:nvPicPr>
          <p:cNvPr id="240" name="Google Shape;2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379" y="3265728"/>
            <a:ext cx="3994299" cy="89270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 txBox="1"/>
          <p:nvPr/>
        </p:nvSpPr>
        <p:spPr>
          <a:xfrm>
            <a:off x="5794205" y="2571750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¿Resultado?</a:t>
            </a:r>
            <a:endParaRPr/>
          </a:p>
        </p:txBody>
      </p:sp>
      <p:pic>
        <p:nvPicPr>
          <p:cNvPr id="242" name="Google Shape;2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1788" y="3107743"/>
            <a:ext cx="3207881" cy="1440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– consultas SQL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49" name="Google Shape;249;p19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250" name="Google Shape;250;p19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251" name="Google Shape;251;p19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252" name="Google Shape;252;p19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253" name="Google Shape;253;p19"/>
          <p:cNvSpPr txBox="1"/>
          <p:nvPr/>
        </p:nvSpPr>
        <p:spPr>
          <a:xfrm>
            <a:off x="366052" y="2571750"/>
            <a:ext cx="4756503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Nombre y salario de todos los empleados</a:t>
            </a:r>
            <a:endParaRPr/>
          </a:p>
        </p:txBody>
      </p:sp>
      <p:sp>
        <p:nvSpPr>
          <p:cNvPr id="254" name="Google Shape;254;p19"/>
          <p:cNvSpPr txBox="1"/>
          <p:nvPr/>
        </p:nvSpPr>
        <p:spPr>
          <a:xfrm>
            <a:off x="5794205" y="2571750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¿Resultado?</a:t>
            </a:r>
            <a:endParaRPr/>
          </a:p>
        </p:txBody>
      </p:sp>
      <p:pic>
        <p:nvPicPr>
          <p:cNvPr id="255" name="Google Shape;2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49" y="3433831"/>
            <a:ext cx="4460659" cy="77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205" y="2969324"/>
            <a:ext cx="2313706" cy="212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– consultas SQL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63" name="Google Shape;263;p20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264" name="Google Shape;264;p20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265" name="Google Shape;265;p20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266" name="Google Shape;266;p20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366052" y="2571750"/>
            <a:ext cx="5428153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Nombre y salario de empleados del departamento 1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5794205" y="2571750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¿Resultado?</a:t>
            </a:r>
            <a:endParaRPr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448" y="3315816"/>
            <a:ext cx="3134162" cy="79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4232" y="3150830"/>
            <a:ext cx="3191320" cy="160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480949" y="141788"/>
            <a:ext cx="687733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– conjuntos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317" y="624891"/>
            <a:ext cx="3611240" cy="451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480949" y="141788"/>
            <a:ext cx="687733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– conjuntos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odos los tipos de JOIN en SQL - Guía de referencia rápida" id="284" name="Google Shape;2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380" y="688500"/>
            <a:ext cx="5598529" cy="44016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 txBox="1"/>
          <p:nvPr/>
        </p:nvSpPr>
        <p:spPr>
          <a:xfrm>
            <a:off x="6581432" y="2207905"/>
            <a:ext cx="2562568" cy="1018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 “</a:t>
            </a: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JOIN</a:t>
            </a: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 es equivalente a un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INNER JOIN</a:t>
            </a: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– consultas SQL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92" name="Google Shape;292;p23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293" name="Google Shape;293;p23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294" name="Google Shape;294;p23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295" name="Google Shape;295;p23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366053" y="2571750"/>
            <a:ext cx="457936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Nombre de empleados y nombre de su departamento</a:t>
            </a: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5794205" y="2571750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¿Resultado?</a:t>
            </a:r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53" y="3531882"/>
            <a:ext cx="4525006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7028" y="3045053"/>
            <a:ext cx="2847877" cy="19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 txBox="1"/>
          <p:nvPr/>
        </p:nvSpPr>
        <p:spPr>
          <a:xfrm>
            <a:off x="480949" y="4530967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tipo de JOIN 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– consultas SQL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07" name="Google Shape;307;p24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08" name="Google Shape;308;p24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309" name="Google Shape;309;p24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10" name="Google Shape;310;p24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366053" y="2571750"/>
            <a:ext cx="4579368" cy="752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Nombres de los departamentos y de los empleados</a:t>
            </a:r>
            <a:endParaRPr/>
          </a:p>
        </p:txBody>
      </p:sp>
      <p:sp>
        <p:nvSpPr>
          <p:cNvPr id="312" name="Google Shape;312;p24"/>
          <p:cNvSpPr txBox="1"/>
          <p:nvPr/>
        </p:nvSpPr>
        <p:spPr>
          <a:xfrm>
            <a:off x="5794205" y="2571750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¿Resultado?</a:t>
            </a:r>
            <a:endParaRPr/>
          </a:p>
        </p:txBody>
      </p:sp>
      <p:pic>
        <p:nvPicPr>
          <p:cNvPr id="313" name="Google Shape;3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5926" y="2948040"/>
            <a:ext cx="2859605" cy="205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25" y="3295725"/>
            <a:ext cx="3189500" cy="15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relacional – consultas SQL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21" name="Google Shape;321;p25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22" name="Google Shape;322;p25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323" name="Google Shape;323;p25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24" name="Google Shape;324;p25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325" name="Google Shape;325;p25"/>
          <p:cNvSpPr txBox="1"/>
          <p:nvPr/>
        </p:nvSpPr>
        <p:spPr>
          <a:xfrm>
            <a:off x="366053" y="2571750"/>
            <a:ext cx="4579368" cy="752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Código de los departamentos que no tienen empleados asignados</a:t>
            </a:r>
            <a:endParaRPr/>
          </a:p>
        </p:txBody>
      </p:sp>
      <p:sp>
        <p:nvSpPr>
          <p:cNvPr id="326" name="Google Shape;326;p25"/>
          <p:cNvSpPr txBox="1"/>
          <p:nvPr/>
        </p:nvSpPr>
        <p:spPr>
          <a:xfrm>
            <a:off x="5794205" y="2571750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¿Resultado?</a:t>
            </a:r>
            <a:endParaRPr/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331" y="3475800"/>
            <a:ext cx="4153480" cy="100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7902" y="3260366"/>
            <a:ext cx="3375654" cy="9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5610bc141_0_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45610bc141_0_0"/>
          <p:cNvSpPr txBox="1"/>
          <p:nvPr/>
        </p:nvSpPr>
        <p:spPr>
          <a:xfrm>
            <a:off x="480949" y="141788"/>
            <a:ext cx="55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CO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Exposiciones XP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g345610bc141_0_0" title="Captura de pantalla 2025-08-19 a la(s) 9.23.53 a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63" y="1535750"/>
            <a:ext cx="7835274" cy="2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Trabajo en grupos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35" name="Google Shape;335;p26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36" name="Google Shape;336;p26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337" name="Google Shape;337;p26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38" name="Google Shape;338;p26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339" name="Google Shape;339;p26"/>
          <p:cNvSpPr txBox="1"/>
          <p:nvPr/>
        </p:nvSpPr>
        <p:spPr>
          <a:xfrm>
            <a:off x="346904" y="2376232"/>
            <a:ext cx="4579368" cy="9253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Listar empleados que ganan más que el salario promedio, incluyendo su departamento</a:t>
            </a:r>
            <a:endParaRPr/>
          </a:p>
        </p:txBody>
      </p:sp>
      <p:sp>
        <p:nvSpPr>
          <p:cNvPr id="340" name="Google Shape;340;p26"/>
          <p:cNvSpPr txBox="1"/>
          <p:nvPr/>
        </p:nvSpPr>
        <p:spPr>
          <a:xfrm>
            <a:off x="5954664" y="2447276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¿Resultado?</a:t>
            </a:r>
            <a:endParaRPr/>
          </a:p>
        </p:txBody>
      </p:sp>
      <p:sp>
        <p:nvSpPr>
          <p:cNvPr id="341" name="Google Shape;341;p26"/>
          <p:cNvSpPr txBox="1"/>
          <p:nvPr/>
        </p:nvSpPr>
        <p:spPr>
          <a:xfrm>
            <a:off x="4681811" y="141788"/>
            <a:ext cx="4579368" cy="752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Grupo ganador +0,2 en el parcial 1T</a:t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Ayala, Gaitan, Rojas, Castelblanco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2" name="Google Shape;3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576" y="3373531"/>
            <a:ext cx="3470424" cy="162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6282" y="3229225"/>
            <a:ext cx="3470425" cy="141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Álgebra relacional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0" name="Google Shape;3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08" y="688500"/>
            <a:ext cx="6824511" cy="425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8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Álgebra relacional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57" name="Google Shape;357;p28"/>
          <p:cNvGraphicFramePr/>
          <p:nvPr/>
        </p:nvGraphicFramePr>
        <p:xfrm>
          <a:off x="648897" y="110475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58" name="Google Shape;358;p28"/>
          <p:cNvSpPr txBox="1"/>
          <p:nvPr/>
        </p:nvSpPr>
        <p:spPr>
          <a:xfrm>
            <a:off x="1424262" y="688699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359" name="Google Shape;359;p28"/>
          <p:cNvGraphicFramePr/>
          <p:nvPr/>
        </p:nvGraphicFramePr>
        <p:xfrm>
          <a:off x="4744047" y="110475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60" name="Google Shape;360;p28"/>
          <p:cNvSpPr txBox="1"/>
          <p:nvPr/>
        </p:nvSpPr>
        <p:spPr>
          <a:xfrm>
            <a:off x="5799178" y="632140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361" name="Google Shape;361;p28"/>
          <p:cNvSpPr txBox="1"/>
          <p:nvPr/>
        </p:nvSpPr>
        <p:spPr>
          <a:xfrm>
            <a:off x="255941" y="2324275"/>
            <a:ext cx="4756503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 con salario mayor a $4,000,000</a:t>
            </a:r>
            <a:endParaRPr/>
          </a:p>
        </p:txBody>
      </p:sp>
      <p:sp>
        <p:nvSpPr>
          <p:cNvPr id="362" name="Google Shape;362;p28"/>
          <p:cNvSpPr txBox="1"/>
          <p:nvPr/>
        </p:nvSpPr>
        <p:spPr>
          <a:xfrm>
            <a:off x="5799178" y="2847378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Álgebra</a:t>
            </a:r>
            <a:endParaRPr/>
          </a:p>
        </p:txBody>
      </p:sp>
      <p:pic>
        <p:nvPicPr>
          <p:cNvPr id="363" name="Google Shape;3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44" y="3484937"/>
            <a:ext cx="2917508" cy="55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023" y="3475304"/>
            <a:ext cx="3013506" cy="67350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8"/>
          <p:cNvSpPr txBox="1"/>
          <p:nvPr/>
        </p:nvSpPr>
        <p:spPr>
          <a:xfrm>
            <a:off x="1130861" y="2847378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Álgebra relacional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72" name="Google Shape;372;p29"/>
          <p:cNvGraphicFramePr/>
          <p:nvPr/>
        </p:nvGraphicFramePr>
        <p:xfrm>
          <a:off x="648897" y="110475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73" name="Google Shape;373;p29"/>
          <p:cNvSpPr txBox="1"/>
          <p:nvPr/>
        </p:nvSpPr>
        <p:spPr>
          <a:xfrm>
            <a:off x="1424262" y="688699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374" name="Google Shape;374;p29"/>
          <p:cNvGraphicFramePr/>
          <p:nvPr/>
        </p:nvGraphicFramePr>
        <p:xfrm>
          <a:off x="4744047" y="110475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375" name="Google Shape;375;p29"/>
          <p:cNvSpPr txBox="1"/>
          <p:nvPr/>
        </p:nvSpPr>
        <p:spPr>
          <a:xfrm>
            <a:off x="5799178" y="632140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376" name="Google Shape;376;p29"/>
          <p:cNvSpPr txBox="1"/>
          <p:nvPr/>
        </p:nvSpPr>
        <p:spPr>
          <a:xfrm>
            <a:off x="5799178" y="2847378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Álgebra</a:t>
            </a:r>
            <a:endParaRPr/>
          </a:p>
        </p:txBody>
      </p:sp>
      <p:sp>
        <p:nvSpPr>
          <p:cNvPr id="377" name="Google Shape;377;p29"/>
          <p:cNvSpPr txBox="1"/>
          <p:nvPr/>
        </p:nvSpPr>
        <p:spPr>
          <a:xfrm>
            <a:off x="1130861" y="2847378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endParaRPr/>
          </a:p>
        </p:txBody>
      </p:sp>
      <p:sp>
        <p:nvSpPr>
          <p:cNvPr id="378" name="Google Shape;378;p29"/>
          <p:cNvSpPr txBox="1"/>
          <p:nvPr/>
        </p:nvSpPr>
        <p:spPr>
          <a:xfrm>
            <a:off x="188211" y="2352935"/>
            <a:ext cx="5428153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Nombre y salario de empleados del departamento 1</a:t>
            </a:r>
            <a:endParaRPr/>
          </a:p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38" y="3509202"/>
            <a:ext cx="3134162" cy="79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3904" y="3349575"/>
            <a:ext cx="4404975" cy="6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4571" y="4012296"/>
            <a:ext cx="4917081" cy="76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Cálculo relacional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8" name="Google Shape;3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534" y="688500"/>
            <a:ext cx="6774932" cy="43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Lógica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5" name="Google Shape;3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4865"/>
            <a:ext cx="9144000" cy="263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2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Cálculo relacional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02" name="Google Shape;402;p32"/>
          <p:cNvGraphicFramePr/>
          <p:nvPr/>
        </p:nvGraphicFramePr>
        <p:xfrm>
          <a:off x="648897" y="110475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03" name="Google Shape;403;p32"/>
          <p:cNvSpPr txBox="1"/>
          <p:nvPr/>
        </p:nvSpPr>
        <p:spPr>
          <a:xfrm>
            <a:off x="1424262" y="688699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404" name="Google Shape;404;p32"/>
          <p:cNvGraphicFramePr/>
          <p:nvPr/>
        </p:nvGraphicFramePr>
        <p:xfrm>
          <a:off x="4744047" y="110475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05" name="Google Shape;405;p32"/>
          <p:cNvSpPr txBox="1"/>
          <p:nvPr/>
        </p:nvSpPr>
        <p:spPr>
          <a:xfrm>
            <a:off x="5799178" y="632140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406" name="Google Shape;406;p32"/>
          <p:cNvSpPr txBox="1"/>
          <p:nvPr/>
        </p:nvSpPr>
        <p:spPr>
          <a:xfrm>
            <a:off x="255941" y="2324275"/>
            <a:ext cx="4756503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 con salario mayor a $4,000,000</a:t>
            </a:r>
            <a:endParaRPr/>
          </a:p>
        </p:txBody>
      </p:sp>
      <p:sp>
        <p:nvSpPr>
          <p:cNvPr id="407" name="Google Shape;407;p32"/>
          <p:cNvSpPr txBox="1"/>
          <p:nvPr/>
        </p:nvSpPr>
        <p:spPr>
          <a:xfrm>
            <a:off x="5799178" y="2847378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Cálculo</a:t>
            </a:r>
            <a:endParaRPr/>
          </a:p>
        </p:txBody>
      </p:sp>
      <p:pic>
        <p:nvPicPr>
          <p:cNvPr id="408" name="Google Shape;4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23" y="3475304"/>
            <a:ext cx="3013506" cy="67350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2"/>
          <p:cNvSpPr txBox="1"/>
          <p:nvPr/>
        </p:nvSpPr>
        <p:spPr>
          <a:xfrm>
            <a:off x="1130861" y="2847378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endParaRPr/>
          </a:p>
        </p:txBody>
      </p:sp>
      <p:pic>
        <p:nvPicPr>
          <p:cNvPr id="410" name="Google Shape;4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523" y="3475304"/>
            <a:ext cx="5304477" cy="111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Cálculo relacional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17" name="Google Shape;417;p33"/>
          <p:cNvGraphicFramePr/>
          <p:nvPr/>
        </p:nvGraphicFramePr>
        <p:xfrm>
          <a:off x="648897" y="110475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18" name="Google Shape;418;p33"/>
          <p:cNvSpPr txBox="1"/>
          <p:nvPr/>
        </p:nvSpPr>
        <p:spPr>
          <a:xfrm>
            <a:off x="1424262" y="688699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419" name="Google Shape;419;p33"/>
          <p:cNvGraphicFramePr/>
          <p:nvPr/>
        </p:nvGraphicFramePr>
        <p:xfrm>
          <a:off x="4744047" y="110475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20" name="Google Shape;420;p33"/>
          <p:cNvSpPr txBox="1"/>
          <p:nvPr/>
        </p:nvSpPr>
        <p:spPr>
          <a:xfrm>
            <a:off x="5799178" y="632140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421" name="Google Shape;421;p33"/>
          <p:cNvSpPr txBox="1"/>
          <p:nvPr/>
        </p:nvSpPr>
        <p:spPr>
          <a:xfrm>
            <a:off x="5799178" y="2847378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Cálculo</a:t>
            </a:r>
            <a:endParaRPr/>
          </a:p>
        </p:txBody>
      </p:sp>
      <p:sp>
        <p:nvSpPr>
          <p:cNvPr id="422" name="Google Shape;422;p33"/>
          <p:cNvSpPr txBox="1"/>
          <p:nvPr/>
        </p:nvSpPr>
        <p:spPr>
          <a:xfrm>
            <a:off x="1130861" y="2847378"/>
            <a:ext cx="226304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188211" y="2352935"/>
            <a:ext cx="5428153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Nombre y salario de empleados del departamento 1</a:t>
            </a:r>
            <a:endParaRPr/>
          </a:p>
        </p:txBody>
      </p:sp>
      <p:pic>
        <p:nvPicPr>
          <p:cNvPr id="424" name="Google Shape;4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38" y="3509202"/>
            <a:ext cx="3134162" cy="79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846" y="3645569"/>
            <a:ext cx="5198513" cy="5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480949" y="141788"/>
            <a:ext cx="546983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SQL vs Cálculo vs Álgebra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34"/>
          <p:cNvSpPr txBox="1"/>
          <p:nvPr/>
        </p:nvSpPr>
        <p:spPr>
          <a:xfrm>
            <a:off x="181536" y="701972"/>
            <a:ext cx="9182686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Queremos "encontrar todos los libros de ciencia ficción en una biblioteca"</a:t>
            </a:r>
            <a:endParaRPr/>
          </a:p>
        </p:txBody>
      </p:sp>
      <p:sp>
        <p:nvSpPr>
          <p:cNvPr id="433" name="Google Shape;433;p34"/>
          <p:cNvSpPr txBox="1"/>
          <p:nvPr/>
        </p:nvSpPr>
        <p:spPr>
          <a:xfrm>
            <a:off x="1293633" y="1613484"/>
            <a:ext cx="793688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endParaRPr/>
          </a:p>
        </p:txBody>
      </p:sp>
      <p:sp>
        <p:nvSpPr>
          <p:cNvPr id="434" name="Google Shape;434;p34"/>
          <p:cNvSpPr txBox="1"/>
          <p:nvPr/>
        </p:nvSpPr>
        <p:spPr>
          <a:xfrm>
            <a:off x="3869648" y="1613484"/>
            <a:ext cx="1118665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Álgebra</a:t>
            </a:r>
            <a:endParaRPr/>
          </a:p>
        </p:txBody>
      </p:sp>
      <p:sp>
        <p:nvSpPr>
          <p:cNvPr id="435" name="Google Shape;435;p34"/>
          <p:cNvSpPr txBox="1"/>
          <p:nvPr/>
        </p:nvSpPr>
        <p:spPr>
          <a:xfrm>
            <a:off x="6694428" y="1613484"/>
            <a:ext cx="1118665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Cálculo</a:t>
            </a:r>
            <a:endParaRPr/>
          </a:p>
        </p:txBody>
      </p:sp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316" y="2228612"/>
            <a:ext cx="2668846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4"/>
          <p:cNvSpPr txBox="1"/>
          <p:nvPr/>
        </p:nvSpPr>
        <p:spPr>
          <a:xfrm>
            <a:off x="412498" y="3140124"/>
            <a:ext cx="2494482" cy="1589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 como pedirle a un bibliotecario: "Dame los títulos y autores de todos los libros de ciencia ficción".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Ventaja: Es directo y se usa en sistemas reales.</a:t>
            </a:r>
            <a:endParaRPr/>
          </a:p>
        </p:txBody>
      </p:sp>
      <p:pic>
        <p:nvPicPr>
          <p:cNvPr id="438" name="Google Shape;43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6145" y="2350290"/>
            <a:ext cx="2668846" cy="38415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4"/>
          <p:cNvSpPr txBox="1"/>
          <p:nvPr/>
        </p:nvSpPr>
        <p:spPr>
          <a:xfrm>
            <a:off x="3403327" y="2841431"/>
            <a:ext cx="2494482" cy="1589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 como dar instrucciones paso a paso: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Filtra (σ) los libros de ciencia ficción.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Extrae (π) solo título y autor.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Ventaja: Muestra </a:t>
            </a:r>
            <a:r>
              <a:rPr b="1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cómo</a:t>
            </a: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se resuelve el problema.</a:t>
            </a:r>
            <a:endParaRPr/>
          </a:p>
        </p:txBody>
      </p:sp>
      <p:sp>
        <p:nvSpPr>
          <p:cNvPr id="440" name="Google Shape;440;p34"/>
          <p:cNvSpPr txBox="1"/>
          <p:nvPr/>
        </p:nvSpPr>
        <p:spPr>
          <a:xfrm>
            <a:off x="6306974" y="3094322"/>
            <a:ext cx="2494482" cy="1589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 como describir el resultado ideal: "Quiero todos los pares (título, autor) donde el libro sea de ciencia ficción".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Ventaja: Define </a:t>
            </a:r>
            <a:r>
              <a:rPr b="1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b="0" i="0" lang="es-CO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queremos, sin especificar el proceso.</a:t>
            </a:r>
            <a:endParaRPr/>
          </a:p>
        </p:txBody>
      </p:sp>
      <p:pic>
        <p:nvPicPr>
          <p:cNvPr id="441" name="Google Shape;44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2582" y="2362382"/>
            <a:ext cx="2934891" cy="32522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4"/>
          <p:cNvSpPr txBox="1"/>
          <p:nvPr/>
        </p:nvSpPr>
        <p:spPr>
          <a:xfrm>
            <a:off x="3069747" y="1142789"/>
            <a:ext cx="5428153" cy="351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¿Cuál se parece más a SQL?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480949" y="141788"/>
            <a:ext cx="546983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SQL vs Cálculo vs Álgebra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49" name="Google Shape;449;p35"/>
          <p:cNvGraphicFramePr/>
          <p:nvPr/>
        </p:nvGraphicFramePr>
        <p:xfrm>
          <a:off x="311150" y="1530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{C1126AB5-45E4-40A8-9F67-57F044CCE964}</a:tableStyleId>
              </a:tblPr>
              <a:tblGrid>
                <a:gridCol w="2102100"/>
                <a:gridCol w="2139875"/>
                <a:gridCol w="2217750"/>
                <a:gridCol w="2139875"/>
              </a:tblGrid>
              <a:tr h="61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404040"/>
                          </a:solidFill>
                        </a:rPr>
                        <a:t>Aspecto</a:t>
                      </a:r>
                      <a:endParaRPr/>
                    </a:p>
                  </a:txBody>
                  <a:tcPr marT="95250" marB="95250" marR="952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404040"/>
                          </a:solidFill>
                        </a:rPr>
                        <a:t>SQL (Bibliotecario)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404040"/>
                          </a:solidFill>
                        </a:rPr>
                        <a:t>Álgebra (Instrucciones)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404040"/>
                          </a:solidFill>
                        </a:rPr>
                        <a:t>Cálculo (Descripción Ideal)</a:t>
                      </a:r>
                      <a:endParaRPr/>
                    </a:p>
                  </a:txBody>
                  <a:tcPr marT="95250" marB="95250" marR="95250" marL="95250" anchor="ctr"/>
                </a:tc>
              </a:tr>
              <a:tr h="40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/>
                        <a:t>Enfoque</a:t>
                      </a:r>
                      <a:endParaRPr sz="1400" u="none" cap="none" strike="noStrike"/>
                    </a:p>
                  </a:txBody>
                  <a:tcPr marT="95250" marB="95250" marR="952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Lenguaje natural técnico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Pasos operacionales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Definición lógica</a:t>
                      </a:r>
                      <a:endParaRPr/>
                    </a:p>
                  </a:txBody>
                  <a:tcPr marT="95250" marB="95250" marR="95250" marL="95250" anchor="ctr"/>
                </a:tc>
              </a:tr>
              <a:tr h="40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/>
                        <a:t>Ejemplo</a:t>
                      </a:r>
                      <a:endParaRPr sz="1400" u="none" cap="none" strike="noStrike"/>
                    </a:p>
                  </a:txBody>
                  <a:tcPr marT="95250" marB="95250" marR="952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SELECT... WHERE...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σ → π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{ l ∣ condición }</a:t>
                      </a:r>
                      <a:endParaRPr/>
                    </a:p>
                  </a:txBody>
                  <a:tcPr marT="95250" marB="95250" marR="95250" marL="95250" anchor="ctr"/>
                </a:tc>
              </a:tr>
              <a:tr h="61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/>
                        <a:t>Base teórica</a:t>
                      </a:r>
                      <a:endParaRPr sz="1400" u="none" cap="none" strike="noStrike"/>
                    </a:p>
                  </a:txBody>
                  <a:tcPr marT="95250" marB="95250" marR="952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Implementa álgebra/cálculo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Operadores (σ, π, ⋈)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Cuantificadores (∃, ∀)</a:t>
                      </a:r>
                      <a:endParaRPr/>
                    </a:p>
                  </a:txBody>
                  <a:tcPr marT="95250" marB="95250" marR="95250" marL="95250" anchor="ctr"/>
                </a:tc>
              </a:tr>
              <a:tr h="61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/>
                        <a:t>Uso típico</a:t>
                      </a:r>
                      <a:endParaRPr sz="1400" u="none" cap="none" strike="noStrike"/>
                    </a:p>
                  </a:txBody>
                  <a:tcPr marT="95250" marB="95250" marR="952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Bases de datos reales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Diseño de consultas</a:t>
                      </a:r>
                      <a:endParaRPr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Fundamentos matemáticos</a:t>
                      </a:r>
                      <a:endParaRPr/>
                    </a:p>
                  </a:txBody>
                  <a:tcPr marT="95250" marB="95250" marR="95250" marL="95250" anchor="ctr"/>
                </a:tc>
              </a:tr>
            </a:tbl>
          </a:graphicData>
        </a:graphic>
      </p:graphicFrame>
      <p:sp>
        <p:nvSpPr>
          <p:cNvPr id="450" name="Google Shape;450;p35"/>
          <p:cNvSpPr/>
          <p:nvPr/>
        </p:nvSpPr>
        <p:spPr>
          <a:xfrm>
            <a:off x="311150" y="15303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47ef247b3_0_1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3647ef247b3_0_13"/>
          <p:cNvSpPr txBox="1"/>
          <p:nvPr/>
        </p:nvSpPr>
        <p:spPr>
          <a:xfrm>
            <a:off x="480950" y="141800"/>
            <a:ext cx="76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CO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Quiz #1 - Repaso clase anterior (Kahoot)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g3647ef247b3_0_13"/>
          <p:cNvSpPr txBox="1"/>
          <p:nvPr/>
        </p:nvSpPr>
        <p:spPr>
          <a:xfrm>
            <a:off x="748150" y="1657849"/>
            <a:ext cx="611610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•"/>
            </a:pP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 parejas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•"/>
            </a:pP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Unirse con sus apellidos. Ej: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○"/>
            </a:pP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Cardenas-Carmona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g3647ef247b3_0_13"/>
          <p:cNvSpPr txBox="1"/>
          <p:nvPr/>
        </p:nvSpPr>
        <p:spPr>
          <a:xfrm>
            <a:off x="933507" y="4003408"/>
            <a:ext cx="4756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Mejor </a:t>
            </a: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quiz </a:t>
            </a: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+0,</a:t>
            </a: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en el p</a:t>
            </a: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arcial 1T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Sua-Barrera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480948" y="141788"/>
            <a:ext cx="6685841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SQL (Structured Query Language)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7" name="Google Shape;4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5" y="700800"/>
            <a:ext cx="6049184" cy="430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7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Trabajo en grupos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4" name="Google Shape;464;p37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65" name="Google Shape;465;p37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466" name="Google Shape;466;p37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67" name="Google Shape;467;p37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468" name="Google Shape;468;p37"/>
          <p:cNvSpPr txBox="1"/>
          <p:nvPr/>
        </p:nvSpPr>
        <p:spPr>
          <a:xfrm>
            <a:off x="370841" y="2518020"/>
            <a:ext cx="4579368" cy="2625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Total de salario de los empleados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Total de salario por departamento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Menor presupuesto asignado a un departamento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Nombre del departamento con menor presupuesto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 con empleados de salario &gt; $4M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37"/>
          <p:cNvSpPr txBox="1"/>
          <p:nvPr/>
        </p:nvSpPr>
        <p:spPr>
          <a:xfrm>
            <a:off x="5806459" y="3013788"/>
            <a:ext cx="2263048" cy="12725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Mostrar consulta SQL + resultado de cada uno</a:t>
            </a:r>
            <a:endParaRPr/>
          </a:p>
        </p:txBody>
      </p:sp>
      <p:sp>
        <p:nvSpPr>
          <p:cNvPr id="470" name="Google Shape;470;p37"/>
          <p:cNvSpPr txBox="1"/>
          <p:nvPr/>
        </p:nvSpPr>
        <p:spPr>
          <a:xfrm>
            <a:off x="4681811" y="141788"/>
            <a:ext cx="4579368" cy="752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Grupo ganador +0,5 en el parcial 1T</a:t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Ayala, Gaitan, Rojas, Castelblanco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8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77" name="Google Shape;477;p38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78" name="Google Shape;478;p38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479" name="Google Shape;479;p38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80" name="Google Shape;480;p38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481" name="Google Shape;481;p38"/>
          <p:cNvSpPr txBox="1"/>
          <p:nvPr/>
        </p:nvSpPr>
        <p:spPr>
          <a:xfrm>
            <a:off x="370841" y="2518020"/>
            <a:ext cx="4579368" cy="2625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Total de salario de los empleados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2" name="Google Shape;482;p38"/>
          <p:cNvPicPr preferRelativeResize="0"/>
          <p:nvPr/>
        </p:nvPicPr>
        <p:blipFill rotWithShape="1">
          <a:blip r:embed="rId3">
            <a:alphaModFix/>
          </a:blip>
          <a:srcRect b="0" l="0" r="0" t="50899"/>
          <a:stretch/>
        </p:blipFill>
        <p:spPr>
          <a:xfrm>
            <a:off x="5593146" y="2841981"/>
            <a:ext cx="2866675" cy="126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426" y="3352127"/>
            <a:ext cx="4496427" cy="75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9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90" name="Google Shape;490;p39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91" name="Google Shape;491;p39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492" name="Google Shape;492;p39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493" name="Google Shape;493;p39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494" name="Google Shape;494;p39"/>
          <p:cNvSpPr txBox="1"/>
          <p:nvPr/>
        </p:nvSpPr>
        <p:spPr>
          <a:xfrm>
            <a:off x="370841" y="2518020"/>
            <a:ext cx="45793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Total de salario por departamento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5" name="Google Shape;49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41" y="3396899"/>
            <a:ext cx="5185666" cy="86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0401" y="2797793"/>
            <a:ext cx="3053377" cy="206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03" name="Google Shape;503;p40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504" name="Google Shape;504;p40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505" name="Google Shape;505;p40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506" name="Google Shape;506;p40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507" name="Google Shape;507;p40"/>
          <p:cNvSpPr txBox="1"/>
          <p:nvPr/>
        </p:nvSpPr>
        <p:spPr>
          <a:xfrm>
            <a:off x="370841" y="2518020"/>
            <a:ext cx="45793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Menor presupuesto asignado a un departamento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8" name="Google Shape;5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456" y="3487810"/>
            <a:ext cx="5010849" cy="68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6947" y="3133543"/>
            <a:ext cx="2543530" cy="132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1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16" name="Google Shape;516;p41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517" name="Google Shape;517;p41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518" name="Google Shape;518;p41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519" name="Google Shape;519;p41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520" name="Google Shape;520;p41"/>
          <p:cNvSpPr txBox="1"/>
          <p:nvPr/>
        </p:nvSpPr>
        <p:spPr>
          <a:xfrm>
            <a:off x="370841" y="2518020"/>
            <a:ext cx="45793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Nombre del departamento con menor presupuesto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1" name="Google Shape;5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78" y="3614934"/>
            <a:ext cx="5105900" cy="64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7106" y="3133543"/>
            <a:ext cx="2076740" cy="145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2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2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29" name="Google Shape;529;p42"/>
          <p:cNvGraphicFramePr/>
          <p:nvPr/>
        </p:nvGraphicFramePr>
        <p:xfrm>
          <a:off x="58666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{017ACFE5-EDB7-4148-8BC0-B6ED223A87EF}</a:tableStyleId>
              </a:tblPr>
              <a:tblGrid>
                <a:gridCol w="720300"/>
                <a:gridCol w="1335700"/>
                <a:gridCol w="12399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Presupuesto 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Investigación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$ 50.000.000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Ventas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$ 120.000.000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Recursos Humanos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$ 90.000.000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530" name="Google Shape;530;p42"/>
          <p:cNvSpPr txBox="1"/>
          <p:nvPr/>
        </p:nvSpPr>
        <p:spPr>
          <a:xfrm>
            <a:off x="1362026" y="880197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Departamentos</a:t>
            </a:r>
            <a:endParaRPr/>
          </a:p>
        </p:txBody>
      </p:sp>
      <p:graphicFrame>
        <p:nvGraphicFramePr>
          <p:cNvPr id="531" name="Google Shape;531;p42"/>
          <p:cNvGraphicFramePr/>
          <p:nvPr/>
        </p:nvGraphicFramePr>
        <p:xfrm>
          <a:off x="4681811" y="129624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{C1126AB5-45E4-40A8-9F67-57F044CCE964}</a:tableStyleId>
              </a:tblPr>
              <a:tblGrid>
                <a:gridCol w="514350"/>
                <a:gridCol w="1471450"/>
                <a:gridCol w="398475"/>
                <a:gridCol w="121775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/>
                        <a:t>EMP#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NombreEmpleado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Dep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Salario</a:t>
                      </a:r>
                      <a:endParaRPr b="1" i="0" sz="1100" u="none" cap="none" strike="noStrik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Ana López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4.500.000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Carlos Ruiz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3.800.000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Marta Vidal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5.200.000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E4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Pedro Sánchez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u="none" cap="none" strike="noStrike"/>
                        <a:t> $         4.100.000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525" marB="0" marR="9525" marL="85725" anchor="ctr"/>
                </a:tc>
              </a:tr>
            </a:tbl>
          </a:graphicData>
        </a:graphic>
      </p:graphicFrame>
      <p:sp>
        <p:nvSpPr>
          <p:cNvPr id="532" name="Google Shape;532;p42"/>
          <p:cNvSpPr txBox="1"/>
          <p:nvPr/>
        </p:nvSpPr>
        <p:spPr>
          <a:xfrm>
            <a:off x="5736942" y="823638"/>
            <a:ext cx="1960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Empleados</a:t>
            </a:r>
            <a:endParaRPr/>
          </a:p>
        </p:txBody>
      </p:sp>
      <p:sp>
        <p:nvSpPr>
          <p:cNvPr id="533" name="Google Shape;533;p42"/>
          <p:cNvSpPr txBox="1"/>
          <p:nvPr/>
        </p:nvSpPr>
        <p:spPr>
          <a:xfrm>
            <a:off x="370841" y="2518020"/>
            <a:ext cx="45793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5. Departamentos con empleados de salario &gt; $4M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4" name="Google Shape;5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366" y="3495022"/>
            <a:ext cx="4001058" cy="121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9848" y="2799503"/>
            <a:ext cx="2724530" cy="2048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3"/>
          <p:cNvSpPr txBox="1"/>
          <p:nvPr/>
        </p:nvSpPr>
        <p:spPr>
          <a:xfrm>
            <a:off x="480949" y="141788"/>
            <a:ext cx="58959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Más SQL…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p43"/>
          <p:cNvPicPr preferRelativeResize="0"/>
          <p:nvPr/>
        </p:nvPicPr>
        <p:blipFill rotWithShape="1">
          <a:blip r:embed="rId3">
            <a:alphaModFix/>
          </a:blip>
          <a:srcRect b="0" l="0" r="0" t="16289"/>
          <a:stretch/>
        </p:blipFill>
        <p:spPr>
          <a:xfrm>
            <a:off x="131098" y="837801"/>
            <a:ext cx="7081730" cy="43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4"/>
          <p:cNvSpPr txBox="1"/>
          <p:nvPr/>
        </p:nvSpPr>
        <p:spPr>
          <a:xfrm>
            <a:off x="3457150" y="2256900"/>
            <a:ext cx="5430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3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Thanks </a:t>
            </a:r>
            <a:r>
              <a:rPr b="0" i="0" lang="es-CO" sz="3300" u="none" cap="none" strike="noStrike">
                <a:solidFill>
                  <a:srgbClr val="FFDB15"/>
                </a:solidFill>
                <a:latin typeface="Proxima Nova"/>
                <a:ea typeface="Proxima Nova"/>
                <a:cs typeface="Proxima Nova"/>
                <a:sym typeface="Proxima Nova"/>
              </a:rPr>
              <a:t>;)</a:t>
            </a:r>
            <a:endParaRPr b="0" i="0" sz="3300" u="none" cap="none" strike="noStrike">
              <a:solidFill>
                <a:srgbClr val="FFDB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47ef247b3_0_2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647ef247b3_0_20"/>
          <p:cNvSpPr txBox="1"/>
          <p:nvPr/>
        </p:nvSpPr>
        <p:spPr>
          <a:xfrm>
            <a:off x="480949" y="141788"/>
            <a:ext cx="55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CO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Quiz #2 - Control de lectura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g3647ef247b3_0_20"/>
          <p:cNvSpPr txBox="1"/>
          <p:nvPr/>
        </p:nvSpPr>
        <p:spPr>
          <a:xfrm>
            <a:off x="573325" y="1014925"/>
            <a:ext cx="8095500" cy="3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AutoNum type="arabicPeriod"/>
            </a:pP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¿Cuál es la diferencia entre los aspectos </a:t>
            </a:r>
            <a:r>
              <a:rPr b="1"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estructural</a:t>
            </a: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, de </a:t>
            </a:r>
            <a:r>
              <a:rPr b="1"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integridad </a:t>
            </a: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y de </a:t>
            </a:r>
            <a:r>
              <a:rPr b="1"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manipulación </a:t>
            </a: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 el modelo relacional?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AutoNum type="arabicPeriod"/>
            </a:pP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¿Cuál es la diferencia entre una clave </a:t>
            </a:r>
            <a:r>
              <a:rPr b="1"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primaria </a:t>
            </a: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y una clave </a:t>
            </a:r>
            <a:r>
              <a:rPr b="1"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foránea</a:t>
            </a: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AutoNum type="arabicPeriod"/>
            </a:pPr>
            <a:r>
              <a:rPr lang="es-CO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Nombre al menos 3 operadores del álgebra relacional.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g3647ef247b3_0_20"/>
          <p:cNvSpPr txBox="1"/>
          <p:nvPr/>
        </p:nvSpPr>
        <p:spPr>
          <a:xfrm>
            <a:off x="933507" y="4003408"/>
            <a:ext cx="4756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Mejor </a:t>
            </a: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quiz </a:t>
            </a: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+0,</a:t>
            </a: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s-CO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en el p</a:t>
            </a: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arcial 1T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Novoa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77195" y="855757"/>
            <a:ext cx="5005451" cy="514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es un modelo?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84664" y="1362423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Un modelo es una representación </a:t>
            </a:r>
            <a:r>
              <a:rPr b="1" i="0" lang="es-CO" sz="14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simplificada</a:t>
            </a: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de una </a:t>
            </a:r>
            <a:r>
              <a:rPr b="1" i="0" lang="es-CO" sz="14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idea</a:t>
            </a: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o de la </a:t>
            </a:r>
            <a:r>
              <a:rPr b="1" i="0" lang="es-CO" sz="14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realidad</a:t>
            </a:r>
            <a:endParaRPr/>
          </a:p>
        </p:txBody>
      </p:sp>
      <p:pic>
        <p:nvPicPr>
          <p:cNvPr descr="Una revisión técnica del modelo.: Puente de banghwa, Seúl | SkyCiv  Engineering"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133" y="26008"/>
            <a:ext cx="3943470" cy="2174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frame diagramas de flujo fáciles de usar en 5 sencillos pasos"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2541" y="2429407"/>
            <a:ext cx="3675062" cy="257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277194" y="2134865"/>
            <a:ext cx="5005451" cy="514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¿Por qué usamos modelos?</a:t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92133" y="2538402"/>
            <a:ext cx="4572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Para reducir la complejidad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Para experimentar o simular sin riesgos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Para comunicar ideas o diseños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Para detectar errores antes de construir</a:t>
            </a:r>
            <a:endParaRPr b="1" i="0" sz="14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84664" y="3715559"/>
            <a:ext cx="4572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Modelar permite “</a:t>
            </a:r>
            <a:r>
              <a:rPr b="1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pensar antes de hacer</a:t>
            </a: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”.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Es más </a:t>
            </a:r>
            <a:r>
              <a:rPr b="1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barato</a:t>
            </a: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corregir errores en el papel (o en el software) que en la realidad.</a:t>
            </a:r>
            <a:endParaRPr b="1" i="0" sz="14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277195" y="855757"/>
            <a:ext cx="5005451" cy="514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modelamos en informática?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modelos conocen?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616288" y="2749545"/>
            <a:ext cx="4572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Diagramas de flujo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Diagramas de clases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Diagramas de secuencia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Diagramas de conceptos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Diagramas de casos de uso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 lógicos y físicos de base de datos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318176" y="4486824"/>
            <a:ext cx="5005451" cy="514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¿Cuáles vamos a usar en la asignatura?</a:t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96112" y="1766879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UML (Unified Modeling Language) es un lenguaje gráfico estandarizado para representar modelos de software.</a:t>
            </a:r>
            <a:endParaRPr b="1" i="0" sz="14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enguaje unificado de modelado - Wikipedia, la enciclopedia libre"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029" y="793517"/>
            <a:ext cx="3779776" cy="274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UML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0722" y="396223"/>
            <a:ext cx="6142279" cy="460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 UML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155" y="757311"/>
            <a:ext cx="6513851" cy="421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